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3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88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84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919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973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683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869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71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0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3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5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28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6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2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8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77E34-CC61-4D66-A7B5-68CB86D4C8D0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1B4F2-D636-4F66-97AE-A9355B1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340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CC7E-2C67-4483-BA4D-E053D59C27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KINETICS OF A SECOND-ORDER REACTION</a:t>
            </a:r>
            <a:br>
              <a:rPr lang="en-US" b="1" dirty="0"/>
            </a:br>
            <a:r>
              <a:rPr lang="en-US" sz="3100" b="1" dirty="0"/>
              <a:t>Part TWO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C38F1-AF15-4B4F-9636-A0F8E5466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Muaathe A Ibraheem</a:t>
            </a:r>
          </a:p>
          <a:p>
            <a:r>
              <a:rPr lang="en-GB" dirty="0"/>
              <a:t>Chemistry Department, College of sciences</a:t>
            </a:r>
          </a:p>
          <a:p>
            <a:r>
              <a:rPr lang="en-GB" dirty="0"/>
              <a:t>University of </a:t>
            </a:r>
            <a:r>
              <a:rPr lang="en-GB" dirty="0" err="1"/>
              <a:t>Diyala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93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1845-F37F-4801-97F7-D95E10248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33204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625754-6C18-427E-B82E-001C265BB0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351722"/>
                <a:ext cx="9905999" cy="500932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Kinetic reaction is useful part of physical chemistry science which concerns studying the rate of a reaction or how fast a reaction is taking place. Moreover the rate of reaction is related to change of a molecules number (starting material or product)  regards to time or reaction duration in volume unite (specific volume)</a:t>
                </a:r>
              </a:p>
              <a:p>
                <a:pPr marL="0" indent="0">
                  <a:buNone/>
                </a:pPr>
                <a:r>
                  <a:rPr lang="en-GB" dirty="0"/>
                  <a:t>Likewise the first part an ester react with alkali solution according to chemical equation as below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</a:rPr>
                        <m:t>𝑪</m:t>
                      </m:r>
                      <m:sSub>
                        <m:sSub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solidFill>
                            <a:srgbClr val="FFFF00"/>
                          </a:solidFill>
                        </a:rPr>
                        <m:t>𝑪𝑶𝑶</m:t>
                      </m:r>
                      <m:sSub>
                        <m:sSub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𝑪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𝟓</m:t>
                          </m:r>
                        </m:sub>
                      </m:sSub>
                      <m:r>
                        <a:rPr lang="en-US" b="1" i="1">
                          <a:solidFill>
                            <a:srgbClr val="FFFF00"/>
                          </a:solidFill>
                        </a:rPr>
                        <m:t>+</m:t>
                      </m:r>
                      <m:sSubSup>
                        <m:sSubSup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bSup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𝑵𝒂</m:t>
                          </m:r>
                        </m:e>
                        <m:sub/>
                        <m:sup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+</m:t>
                          </m:r>
                        </m:sup>
                      </m:sSubSup>
                      <m:r>
                        <a:rPr lang="en-US" b="1" i="1">
                          <a:solidFill>
                            <a:srgbClr val="FFFF00"/>
                          </a:solidFill>
                        </a:rPr>
                        <m:t>𝑶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𝑯</m:t>
                          </m:r>
                        </m:e>
                        <m:sup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−</m:t>
                          </m:r>
                        </m:sup>
                      </m:sSup>
                      <m:r>
                        <a:rPr lang="en-US" b="1" i="1">
                          <a:solidFill>
                            <a:srgbClr val="FFFF00"/>
                          </a:solidFill>
                        </a:rPr>
                        <m:t>→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</a:rPr>
                        <m:t>𝑪</m:t>
                      </m:r>
                      <m:sSub>
                        <m:sSub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solidFill>
                            <a:srgbClr val="FFFF00"/>
                          </a:solidFill>
                        </a:rPr>
                        <m:t>𝑪𝑶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𝑶</m:t>
                          </m:r>
                        </m:e>
                        <m:sup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−</m:t>
                          </m:r>
                        </m:sup>
                      </m:sSup>
                      <m:r>
                        <a:rPr lang="en-US" b="1" i="1">
                          <a:solidFill>
                            <a:srgbClr val="FFFF00"/>
                          </a:solidFill>
                        </a:rPr>
                        <m:t>𝑵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𝒂</m:t>
                          </m:r>
                        </m:e>
                        <m:sup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+</m:t>
                          </m:r>
                        </m:sup>
                      </m:sSup>
                      <m:r>
                        <a:rPr lang="en-US" b="1" i="1">
                          <a:solidFill>
                            <a:srgbClr val="FFFF00"/>
                          </a:solidFill>
                        </a:rPr>
                        <m:t>+</m:t>
                      </m:r>
                      <m:sSub>
                        <m:sSub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𝑪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GB" b="1" i="1">
                              <a:solidFill>
                                <a:srgbClr val="FFFF00"/>
                              </a:solidFill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FF00"/>
                              </a:solidFill>
                            </a:rPr>
                            <m:t>𝟓</m:t>
                          </m:r>
                        </m:sub>
                      </m:sSub>
                      <m:r>
                        <a:rPr lang="en-US" b="1" i="1">
                          <a:solidFill>
                            <a:srgbClr val="FFFF00"/>
                          </a:solidFill>
                        </a:rPr>
                        <m:t>𝑶𝑯</m:t>
                      </m:r>
                    </m:oMath>
                  </m:oMathPara>
                </a14:m>
                <a:endParaRPr lang="en-GB" b="1" dirty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endParaRPr lang="en-GB" b="1" dirty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en-GB" b="1" dirty="0"/>
                  <a:t>In the first part we start from an equal quantity of both reactant but in this experiment a different concentration will be use d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625754-6C18-427E-B82E-001C265BB0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351722"/>
                <a:ext cx="9905999" cy="5009321"/>
              </a:xfrm>
              <a:blipFill>
                <a:blip r:embed="rId2"/>
                <a:stretch>
                  <a:fillRect l="-923" t="-609" r="-738" b="-18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411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FF1F78B-512B-42AB-8720-D2D573DFFA99}"/>
                  </a:ext>
                </a:extLst>
              </p:cNvPr>
              <p:cNvSpPr txBox="1"/>
              <p:nvPr/>
            </p:nvSpPr>
            <p:spPr>
              <a:xfrm>
                <a:off x="1093304" y="371061"/>
                <a:ext cx="10005392" cy="6361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rate equation the would written as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/>
                          </m:ctrlPr>
                        </m:sSubPr>
                        <m:e>
                          <m:r>
                            <a:rPr lang="en-US" sz="2400" b="1" i="1"/>
                            <m:t>𝑲</m:t>
                          </m:r>
                        </m:e>
                        <m:sub>
                          <m:r>
                            <a:rPr lang="en-US" sz="2400" b="1" i="1"/>
                            <m:t>𝟐</m:t>
                          </m:r>
                        </m:sub>
                      </m:sSub>
                      <m:r>
                        <a:rPr lang="en-US" sz="2400" b="1" i="1"/>
                        <m:t>𝒕</m:t>
                      </m:r>
                      <m:r>
                        <a:rPr lang="en-US" sz="2400" b="1" i="1"/>
                        <m:t>=</m:t>
                      </m:r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r>
                            <a:rPr lang="en-US" sz="2400" b="1" i="1"/>
                            <m:t>𝟐</m:t>
                          </m:r>
                          <m:r>
                            <a:rPr lang="en-US" sz="2400" b="1" i="1"/>
                            <m:t>.</m:t>
                          </m:r>
                          <m:r>
                            <a:rPr lang="en-US" sz="2400" b="1" i="1"/>
                            <m:t>𝟑𝟎𝟑</m:t>
                          </m:r>
                        </m:num>
                        <m:den>
                          <m:r>
                            <a:rPr lang="en-US" sz="2400" b="1" i="1"/>
                            <m:t>(</m:t>
                          </m:r>
                          <m:r>
                            <a:rPr lang="en-US" sz="2400" b="1" i="1"/>
                            <m:t>𝒂</m:t>
                          </m:r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𝒃</m:t>
                          </m:r>
                          <m:r>
                            <a:rPr lang="en-US" sz="2400" b="1" i="1"/>
                            <m:t>)</m:t>
                          </m:r>
                        </m:den>
                      </m:f>
                      <m:r>
                        <a:rPr lang="en-US" sz="2400" b="1" i="1"/>
                        <m:t>𝒍𝒐𝒈</m:t>
                      </m:r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r>
                            <a:rPr lang="en-US" sz="2400" b="1" i="1"/>
                            <m:t>𝒃</m:t>
                          </m:r>
                          <m:r>
                            <a:rPr lang="en-US" sz="2400" b="1" i="1"/>
                            <m:t>(</m:t>
                          </m:r>
                          <m:r>
                            <a:rPr lang="en-US" sz="2400" b="1" i="1"/>
                            <m:t>𝒂</m:t>
                          </m:r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𝒙</m:t>
                          </m:r>
                          <m:r>
                            <a:rPr lang="en-US" sz="2400" b="1" i="1"/>
                            <m:t>)</m:t>
                          </m:r>
                        </m:num>
                        <m:den>
                          <m:r>
                            <a:rPr lang="en-US" sz="2400" b="1" i="1"/>
                            <m:t>𝒂</m:t>
                          </m:r>
                          <m:r>
                            <a:rPr lang="en-US" sz="2400" b="1" i="1"/>
                            <m:t>(</m:t>
                          </m:r>
                          <m:r>
                            <a:rPr lang="en-US" sz="2400" b="1" i="1"/>
                            <m:t>𝒃</m:t>
                          </m:r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𝒙</m:t>
                          </m:r>
                          <m:r>
                            <a:rPr lang="en-US" sz="2400" b="1" i="1"/>
                            <m:t>)</m:t>
                          </m:r>
                        </m:den>
                      </m:f>
                      <m:r>
                        <a:rPr lang="en-US" sz="2400" b="1" i="1"/>
                        <m:t>             (</m:t>
                      </m:r>
                      <m:r>
                        <a:rPr lang="en-US" sz="2400" b="1" i="1"/>
                        <m:t>𝟏</m:t>
                      </m:r>
                      <m:r>
                        <a:rPr lang="en-US" sz="2400" b="1" i="1"/>
                        <m:t>)  </m:t>
                      </m:r>
                    </m:oMath>
                  </m:oMathPara>
                </a14:m>
                <a:endParaRPr lang="en-GB" sz="2400" b="1" dirty="0"/>
              </a:p>
              <a:p>
                <a:endParaRPr lang="en-GB" dirty="0"/>
              </a:p>
              <a:p>
                <a:r>
                  <a:rPr lang="en-GB" dirty="0"/>
                  <a:t>or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/>
                          </m:ctrlPr>
                        </m:sSubPr>
                        <m:e>
                          <m:r>
                            <a:rPr lang="en-US" sz="2400" b="1" i="1"/>
                            <m:t>𝑲</m:t>
                          </m:r>
                        </m:e>
                        <m:sub>
                          <m:r>
                            <a:rPr lang="en-US" sz="2400" b="1" i="1"/>
                            <m:t>𝟐</m:t>
                          </m:r>
                        </m:sub>
                      </m:sSub>
                      <m:r>
                        <a:rPr lang="en-US" sz="2400" b="1" i="1"/>
                        <m:t>𝒕</m:t>
                      </m:r>
                      <m:r>
                        <a:rPr lang="en-US" sz="2400" b="1" i="1"/>
                        <m:t>=</m:t>
                      </m:r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r>
                            <a:rPr lang="en-US" sz="2400" b="1" i="1"/>
                            <m:t>𝟏</m:t>
                          </m:r>
                        </m:num>
                        <m:den>
                          <m:d>
                            <m:dPr>
                              <m:ctrlPr>
                                <a:rPr lang="en-GB" sz="2400" b="1" i="1"/>
                              </m:ctrlPr>
                            </m:dPr>
                            <m:e>
                              <m:r>
                                <a:rPr lang="en-US" sz="2400" b="1" i="1"/>
                                <m:t>𝒂</m:t>
                              </m:r>
                              <m:r>
                                <a:rPr lang="en-US" sz="2400" b="1" i="1"/>
                                <m:t>−</m:t>
                              </m:r>
                              <m:r>
                                <a:rPr lang="en-US" sz="2400" b="1" i="1"/>
                                <m:t>𝒃</m:t>
                              </m:r>
                            </m:e>
                          </m:d>
                        </m:den>
                      </m:f>
                      <m:r>
                        <a:rPr lang="en-US" sz="2400" b="1" i="1"/>
                        <m:t>𝒍𝒊𝒏</m:t>
                      </m:r>
                      <m:r>
                        <a:rPr lang="en-US" sz="2400" b="1" i="1"/>
                        <m:t> </m:t>
                      </m:r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r>
                            <a:rPr lang="en-US" sz="2400" b="1" i="1"/>
                            <m:t>𝒃</m:t>
                          </m:r>
                        </m:num>
                        <m:den>
                          <m:r>
                            <a:rPr lang="en-US" sz="2400" b="1" i="1"/>
                            <m:t>𝒂</m:t>
                          </m:r>
                        </m:den>
                      </m:f>
                      <m:r>
                        <a:rPr lang="en-US" sz="2400" b="1" i="1"/>
                        <m:t>+</m:t>
                      </m:r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r>
                            <a:rPr lang="en-US" sz="2400" b="1" i="1"/>
                            <m:t>𝟏</m:t>
                          </m:r>
                        </m:num>
                        <m:den>
                          <m:r>
                            <a:rPr lang="en-US" sz="2400" b="1" i="1"/>
                            <m:t>𝑲</m:t>
                          </m:r>
                          <m:d>
                            <m:dPr>
                              <m:ctrlPr>
                                <a:rPr lang="en-GB" sz="2400" b="1" i="1"/>
                              </m:ctrlPr>
                            </m:dPr>
                            <m:e>
                              <m:r>
                                <a:rPr lang="en-US" sz="2400" b="1" i="1"/>
                                <m:t>𝒂</m:t>
                              </m:r>
                              <m:r>
                                <a:rPr lang="en-US" sz="2400" b="1" i="1"/>
                                <m:t>−</m:t>
                              </m:r>
                              <m:r>
                                <a:rPr lang="en-US" sz="2400" b="1" i="1"/>
                                <m:t>𝒃</m:t>
                              </m:r>
                            </m:e>
                          </m:d>
                        </m:den>
                      </m:f>
                      <m:r>
                        <a:rPr lang="en-US" sz="2400" b="1" i="1"/>
                        <m:t>𝒍𝒊𝒏</m:t>
                      </m:r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d>
                            <m:dPr>
                              <m:ctrlPr>
                                <a:rPr lang="en-GB" sz="2400" b="1" i="1"/>
                              </m:ctrlPr>
                            </m:dPr>
                            <m:e>
                              <m:r>
                                <a:rPr lang="en-US" sz="2400" b="1" i="1"/>
                                <m:t>𝒂</m:t>
                              </m:r>
                              <m:r>
                                <a:rPr lang="en-US" sz="2400" b="1" i="1"/>
                                <m:t>−</m:t>
                              </m:r>
                              <m:r>
                                <a:rPr lang="en-US" sz="2400" b="1" i="1"/>
                                <m:t>𝒙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400" b="1" i="1"/>
                              </m:ctrlPr>
                            </m:dPr>
                            <m:e>
                              <m:r>
                                <a:rPr lang="en-US" sz="2400" b="1" i="1"/>
                                <m:t>𝒃</m:t>
                              </m:r>
                              <m:r>
                                <a:rPr lang="en-US" sz="2400" b="1" i="1"/>
                                <m:t>−</m:t>
                              </m:r>
                              <m:r>
                                <a:rPr lang="en-US" sz="2400" b="1" i="1"/>
                                <m:t>𝒙</m:t>
                              </m:r>
                            </m:e>
                          </m:d>
                        </m:den>
                      </m:f>
                      <m:r>
                        <a:rPr lang="en-US" sz="2400" b="1" i="1"/>
                        <m:t>                    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/>
                        <m:t>)</m:t>
                      </m:r>
                    </m:oMath>
                  </m:oMathPara>
                </a14:m>
                <a:endParaRPr lang="en-GB" sz="2400" b="1" dirty="0"/>
              </a:p>
              <a:p>
                <a:endParaRPr lang="en-GB" dirty="0"/>
              </a:p>
              <a:p>
                <a:r>
                  <a:rPr lang="en-GB" dirty="0"/>
                  <a:t>And can be rearranged to be as below equations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/>
                        <m:t>𝒊𝒏</m:t>
                      </m:r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r>
                            <a:rPr lang="en-US" sz="2400" b="1" i="1"/>
                            <m:t>𝒂</m:t>
                          </m:r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𝒙</m:t>
                          </m:r>
                        </m:num>
                        <m:den>
                          <m:r>
                            <a:rPr lang="en-US" sz="2400" b="1" i="1"/>
                            <m:t>𝒃</m:t>
                          </m:r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𝒙</m:t>
                          </m:r>
                        </m:den>
                      </m:f>
                      <m:r>
                        <a:rPr lang="en-US" sz="2400" b="1" i="1"/>
                        <m:t>= </m:t>
                      </m:r>
                      <m:sSub>
                        <m:sSubPr>
                          <m:ctrlPr>
                            <a:rPr lang="en-GB" sz="2400" b="1" i="1"/>
                          </m:ctrlPr>
                        </m:sSubPr>
                        <m:e>
                          <m:r>
                            <a:rPr lang="en-US" sz="2400" b="1" i="1"/>
                            <m:t>𝑲</m:t>
                          </m:r>
                        </m:e>
                        <m:sub>
                          <m:r>
                            <a:rPr lang="en-US" sz="2400" b="1" i="1"/>
                            <m:t>𝟐</m:t>
                          </m:r>
                        </m:sub>
                      </m:sSub>
                      <m:r>
                        <a:rPr lang="en-US" sz="2400" b="1" i="1"/>
                        <m:t>𝒕</m:t>
                      </m:r>
                      <m:r>
                        <a:rPr lang="en-US" sz="2400" b="1" i="1"/>
                        <m:t> </m:t>
                      </m:r>
                      <m:d>
                        <m:dPr>
                          <m:ctrlPr>
                            <a:rPr lang="en-GB" sz="2400" b="1" i="1"/>
                          </m:ctrlPr>
                        </m:dPr>
                        <m:e>
                          <m:r>
                            <a:rPr lang="en-US" sz="2400" b="1" i="1"/>
                            <m:t>𝒂</m:t>
                          </m:r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𝒃</m:t>
                          </m:r>
                        </m:e>
                      </m:d>
                      <m:r>
                        <a:rPr lang="en-US" sz="2400" b="1" i="1"/>
                        <m:t>+</m:t>
                      </m:r>
                      <m:r>
                        <a:rPr lang="en-US" sz="2400" b="1" i="1"/>
                        <m:t>𝒍𝒊𝒏</m:t>
                      </m:r>
                      <m:r>
                        <a:rPr lang="en-US" sz="2400" b="1" i="1"/>
                        <m:t> </m:t>
                      </m:r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r>
                            <a:rPr lang="en-US" sz="2400" b="1" i="1"/>
                            <m:t>𝒂</m:t>
                          </m:r>
                        </m:num>
                        <m:den>
                          <m:r>
                            <a:rPr lang="en-US" sz="2400" b="1" i="1"/>
                            <m:t>𝒃</m:t>
                          </m:r>
                        </m:den>
                      </m:f>
                      <m:r>
                        <a:rPr lang="en-US" sz="2400" b="1" i="1"/>
                        <m:t>           (</m:t>
                      </m:r>
                      <m:r>
                        <a:rPr lang="en-US" sz="2400" b="1" i="1"/>
                        <m:t>𝟑</m:t>
                      </m:r>
                      <m:r>
                        <a:rPr lang="en-US" sz="2400" b="1" i="1"/>
                        <m:t>)  </m:t>
                      </m:r>
                    </m:oMath>
                  </m:oMathPara>
                </a14:m>
                <a:endParaRPr lang="en-GB" sz="2400" b="1" dirty="0"/>
              </a:p>
              <a:p>
                <a:endParaRPr lang="en-GB" sz="2400" b="1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r>
                            <a:rPr lang="en-US" sz="2400" b="1" i="1"/>
                            <m:t>𝟏</m:t>
                          </m:r>
                        </m:num>
                        <m:den>
                          <m:r>
                            <a:rPr lang="en-US" sz="2400" b="1" i="1"/>
                            <m:t>𝒂</m:t>
                          </m:r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𝒃</m:t>
                          </m:r>
                        </m:den>
                      </m:f>
                      <m:r>
                        <a:rPr lang="en-US" sz="2400" b="1" i="1"/>
                        <m:t>∗</m:t>
                      </m:r>
                      <m:r>
                        <a:rPr lang="en-US" sz="2400" b="1" i="1"/>
                        <m:t>𝒍𝒊𝒏</m:t>
                      </m:r>
                      <m:r>
                        <a:rPr lang="en-US" sz="2400" b="1" i="1"/>
                        <m:t> </m:t>
                      </m:r>
                      <m:f>
                        <m:fPr>
                          <m:ctrlPr>
                            <a:rPr lang="en-GB" sz="2400" b="1" i="1"/>
                          </m:ctrlPr>
                        </m:fPr>
                        <m:num>
                          <m:r>
                            <a:rPr lang="en-US" sz="2400" b="1" i="1"/>
                            <m:t>𝒃</m:t>
                          </m:r>
                          <m:d>
                            <m:dPr>
                              <m:ctrlPr>
                                <a:rPr lang="en-GB" sz="2400" b="1" i="1"/>
                              </m:ctrlPr>
                            </m:dPr>
                            <m:e>
                              <m:r>
                                <a:rPr lang="en-US" sz="2400" b="1" i="1"/>
                                <m:t>𝒂</m:t>
                              </m:r>
                              <m:r>
                                <a:rPr lang="en-US" sz="2400" b="1" i="1"/>
                                <m:t>−</m:t>
                              </m:r>
                              <m:r>
                                <a:rPr lang="en-US" sz="2400" b="1" i="1"/>
                                <m:t>𝒙</m:t>
                              </m:r>
                            </m:e>
                          </m:d>
                        </m:num>
                        <m:den>
                          <m:r>
                            <a:rPr lang="en-US" sz="2400" b="1" i="1"/>
                            <m:t>𝒂</m:t>
                          </m:r>
                          <m:d>
                            <m:dPr>
                              <m:ctrlPr>
                                <a:rPr lang="en-GB" sz="2400" b="1" i="1"/>
                              </m:ctrlPr>
                            </m:dPr>
                            <m:e>
                              <m:r>
                                <a:rPr lang="en-US" sz="2400" b="1" i="1"/>
                                <m:t>𝒃</m:t>
                              </m:r>
                              <m:r>
                                <a:rPr lang="en-US" sz="2400" b="1" i="1"/>
                                <m:t>−</m:t>
                              </m:r>
                              <m:r>
                                <a:rPr lang="en-US" sz="2400" b="1" i="1"/>
                                <m:t>𝒙</m:t>
                              </m:r>
                            </m:e>
                          </m:d>
                        </m:den>
                      </m:f>
                      <m:r>
                        <a:rPr lang="en-US" sz="2400" b="1" i="1"/>
                        <m:t>=</m:t>
                      </m:r>
                      <m:sSub>
                        <m:sSubPr>
                          <m:ctrlPr>
                            <a:rPr lang="en-GB" sz="2400" b="1" i="1"/>
                          </m:ctrlPr>
                        </m:sSubPr>
                        <m:e>
                          <m:r>
                            <a:rPr lang="en-US" sz="2400" b="1" i="1"/>
                            <m:t>𝑲</m:t>
                          </m:r>
                        </m:e>
                        <m:sub>
                          <m:r>
                            <a:rPr lang="en-US" sz="2400" b="1" i="1"/>
                            <m:t>𝟐</m:t>
                          </m:r>
                        </m:sub>
                      </m:sSub>
                      <m:r>
                        <a:rPr lang="en-US" sz="2400" b="1" i="1"/>
                        <m:t>𝒕</m:t>
                      </m:r>
                      <m:r>
                        <a:rPr lang="en-US" sz="2400" b="1" i="1"/>
                        <m:t>                      (</m:t>
                      </m:r>
                      <m:r>
                        <a:rPr lang="en-US" sz="2400" b="1" i="1"/>
                        <m:t>𝟒</m:t>
                      </m:r>
                      <m:r>
                        <a:rPr lang="en-US" sz="2400" b="1" i="1"/>
                        <m:t>)</m:t>
                      </m:r>
                    </m:oMath>
                  </m:oMathPara>
                </a14:m>
                <a:endParaRPr lang="en-GB" sz="2400" b="1" dirty="0"/>
              </a:p>
              <a:p>
                <a:endParaRPr lang="en-GB" sz="2400" b="1" dirty="0"/>
              </a:p>
              <a:p>
                <a:endParaRPr lang="en-GB" sz="2400" b="1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FF1F78B-512B-42AB-8720-D2D573DFF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04" y="371061"/>
                <a:ext cx="10005392" cy="6361165"/>
              </a:xfrm>
              <a:prstGeom prst="rect">
                <a:avLst/>
              </a:prstGeom>
              <a:blipFill>
                <a:blip r:embed="rId2"/>
                <a:stretch>
                  <a:fillRect l="-487" t="-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07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2A0C95-2031-49D7-A673-8BF6702D1C75}"/>
              </a:ext>
            </a:extLst>
          </p:cNvPr>
          <p:cNvSpPr txBox="1"/>
          <p:nvPr/>
        </p:nvSpPr>
        <p:spPr>
          <a:xfrm>
            <a:off x="2040835" y="927652"/>
            <a:ext cx="84681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According to equation (1) if we draw a graph between the time and  </a:t>
            </a:r>
          </a:p>
          <a:p>
            <a:endParaRPr lang="en-GB" dirty="0"/>
          </a:p>
          <a:p>
            <a:r>
              <a:rPr lang="en-GB" dirty="0"/>
              <a:t>And like wise equation No (3) will give as graph No 2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F4CC3F-40DB-423E-B983-7C4CF0AD79B0}"/>
              </a:ext>
            </a:extLst>
          </p:cNvPr>
          <p:cNvGrpSpPr>
            <a:grpSpLocks/>
          </p:cNvGrpSpPr>
          <p:nvPr/>
        </p:nvGrpSpPr>
        <p:grpSpPr bwMode="auto">
          <a:xfrm>
            <a:off x="1800665" y="2229392"/>
            <a:ext cx="3741737" cy="3045993"/>
            <a:chOff x="976" y="11460"/>
            <a:chExt cx="4349" cy="3390"/>
          </a:xfrm>
        </p:grpSpPr>
        <p:sp>
          <p:nvSpPr>
            <p:cNvPr id="4" name="Text Box 23">
              <a:extLst>
                <a:ext uri="{FF2B5EF4-FFF2-40B4-BE49-F238E27FC236}">
                  <a16:creationId xmlns:a16="http://schemas.microsoft.com/office/drawing/2014/main" id="{6FFC5FA9-ABCB-42FB-95F1-A215B77E8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5" y="14460"/>
              <a:ext cx="855" cy="39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time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 Box 24">
                  <a:extLst>
                    <a:ext uri="{FF2B5EF4-FFF2-40B4-BE49-F238E27FC236}">
                      <a16:creationId xmlns:a16="http://schemas.microsoft.com/office/drawing/2014/main" id="{746EAE80-EA05-467F-A1B6-0BE138744E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08" y="11460"/>
                  <a:ext cx="1811" cy="9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𝒍𝒊𝒏</m:t>
                        </m:r>
                        <m:r>
                          <a:rPr lang="en-US" sz="12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en-GB" sz="1200" b="1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200" b="1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𝒃</m:t>
                            </m:r>
                            <m:d>
                              <m:dPr>
                                <m:ctrlPr>
                                  <a:rPr lang="en-GB" sz="12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2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  <m:r>
                                  <a:rPr lang="en-US" sz="12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12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e>
                            </m:d>
                          </m:num>
                          <m:den>
                            <m:r>
                              <a:rPr lang="en-US" sz="1200" b="1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d>
                              <m:dPr>
                                <m:ctrlPr>
                                  <a:rPr lang="en-GB" sz="12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2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  <m:r>
                                  <a:rPr lang="en-US" sz="12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12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lang="en-GB" sz="1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5" name="Text Box 24">
                  <a:extLst>
                    <a:ext uri="{FF2B5EF4-FFF2-40B4-BE49-F238E27FC236}">
                      <a16:creationId xmlns:a16="http://schemas.microsoft.com/office/drawing/2014/main" id="{746EAE80-EA05-467F-A1B6-0BE138744E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8" y="11460"/>
                  <a:ext cx="1811" cy="97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 Box 25">
              <a:extLst>
                <a:ext uri="{FF2B5EF4-FFF2-40B4-BE49-F238E27FC236}">
                  <a16:creationId xmlns:a16="http://schemas.microsoft.com/office/drawing/2014/main" id="{90BE8A90-B56D-45F7-B7F9-5DB447BFAB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9" y="12435"/>
              <a:ext cx="1936" cy="6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Slope=K</a:t>
              </a:r>
              <a:r>
                <a:rPr lang="en-US" sz="1400" b="1" baseline="-25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</a:t>
              </a:r>
              <a:r>
                <a:rPr lang="en-US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(a-b)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F93877F-B289-466B-8A13-21AF42FA1E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6" y="11460"/>
              <a:ext cx="3284" cy="2896"/>
              <a:chOff x="976" y="11460"/>
              <a:chExt cx="3284" cy="2896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9D62910E-2447-4B21-81F1-E8A7ECDD09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76" y="11460"/>
                <a:ext cx="3284" cy="2896"/>
                <a:chOff x="976" y="11325"/>
                <a:chExt cx="3284" cy="2896"/>
              </a:xfrm>
            </p:grpSpPr>
            <p:cxnSp>
              <p:nvCxnSpPr>
                <p:cNvPr id="10" name="AutoShape 19">
                  <a:extLst>
                    <a:ext uri="{FF2B5EF4-FFF2-40B4-BE49-F238E27FC236}">
                      <a16:creationId xmlns:a16="http://schemas.microsoft.com/office/drawing/2014/main" id="{66FB80DD-AFE7-46D1-9703-18903225683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990" y="11325"/>
                  <a:ext cx="0" cy="2895"/>
                </a:xfrm>
                <a:prstGeom prst="straightConnector1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" name="AutoShape 20">
                  <a:extLst>
                    <a:ext uri="{FF2B5EF4-FFF2-40B4-BE49-F238E27FC236}">
                      <a16:creationId xmlns:a16="http://schemas.microsoft.com/office/drawing/2014/main" id="{F0A24F1B-38FC-4BC0-8033-077C2DDD41B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976" y="14221"/>
                  <a:ext cx="3284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9" name="AutoShape 26">
                <a:extLst>
                  <a:ext uri="{FF2B5EF4-FFF2-40B4-BE49-F238E27FC236}">
                    <a16:creationId xmlns:a16="http://schemas.microsoft.com/office/drawing/2014/main" id="{207178D2-EE08-4B0D-8504-D2AB512F744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990" y="12015"/>
                <a:ext cx="2850" cy="2341"/>
              </a:xfrm>
              <a:prstGeom prst="straightConnector1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24">
                <a:extLst>
                  <a:ext uri="{FF2B5EF4-FFF2-40B4-BE49-F238E27FC236}">
                    <a16:creationId xmlns:a16="http://schemas.microsoft.com/office/drawing/2014/main" id="{2314B2E3-B366-4071-917A-D31C1A28EF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18032" y="797953"/>
                <a:ext cx="1390083" cy="7871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𝒍𝒊𝒏</m:t>
                      </m:r>
                      <m:r>
                        <a:rPr lang="en-US" sz="12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12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𝒃</m:t>
                          </m:r>
                          <m:d>
                            <m:dPr>
                              <m:ctrlPr>
                                <a:rPr lang="en-GB" sz="1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𝒂</m:t>
                              </m:r>
                              <m:r>
                                <a:rPr lang="en-US" sz="1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1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r>
                            <a:rPr lang="en-US" sz="12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𝒂</m:t>
                          </m:r>
                          <m:d>
                            <m:dPr>
                              <m:ctrlPr>
                                <a:rPr lang="en-GB" sz="1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𝒃</m:t>
                              </m:r>
                              <m:r>
                                <a:rPr lang="en-US" sz="1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1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 Box 24">
                <a:extLst>
                  <a:ext uri="{FF2B5EF4-FFF2-40B4-BE49-F238E27FC236}">
                    <a16:creationId xmlns:a16="http://schemas.microsoft.com/office/drawing/2014/main" id="{2314B2E3-B366-4071-917A-D31C1A28E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18032" y="797953"/>
                <a:ext cx="1390083" cy="787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33A0A0FC-FB07-4767-865D-3B41A22C5884}"/>
              </a:ext>
            </a:extLst>
          </p:cNvPr>
          <p:cNvGrpSpPr/>
          <p:nvPr/>
        </p:nvGrpSpPr>
        <p:grpSpPr>
          <a:xfrm>
            <a:off x="7183809" y="2431546"/>
            <a:ext cx="3358797" cy="2752543"/>
            <a:chOff x="7183809" y="2431546"/>
            <a:chExt cx="3358797" cy="2752543"/>
          </a:xfrm>
        </p:grpSpPr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68DA92CE-2A21-4BF3-94CA-D314E6756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54053" y="4898469"/>
              <a:ext cx="749264" cy="285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time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B920A24-7EB3-4051-956B-E22EECACE763}"/>
                </a:ext>
              </a:extLst>
            </p:cNvPr>
            <p:cNvGrpSpPr/>
            <p:nvPr/>
          </p:nvGrpSpPr>
          <p:grpSpPr>
            <a:xfrm>
              <a:off x="7183809" y="2431546"/>
              <a:ext cx="3358797" cy="2380957"/>
              <a:chOff x="6954208" y="2375496"/>
              <a:chExt cx="3358797" cy="2380957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" name="Text Box 9">
                    <a:extLst>
                      <a:ext uri="{FF2B5EF4-FFF2-40B4-BE49-F238E27FC236}">
                        <a16:creationId xmlns:a16="http://schemas.microsoft.com/office/drawing/2014/main" id="{68BC90FE-FBF3-488B-B73E-DF63EC8E619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50082" y="2375496"/>
                    <a:ext cx="1208490" cy="6664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𝑙𝑖𝑛</m:t>
                          </m:r>
                          <m:f>
                            <m:f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den>
                          </m:f>
                        </m:oMath>
                      </m:oMathPara>
                    </a14:m>
                    <a:endParaRPr lang="en-GB" sz="14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8" name="Text Box 9">
                    <a:extLst>
                      <a:ext uri="{FF2B5EF4-FFF2-40B4-BE49-F238E27FC236}">
                        <a16:creationId xmlns:a16="http://schemas.microsoft.com/office/drawing/2014/main" id="{68BC90FE-FBF3-488B-B73E-DF63EC8E619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050082" y="2375496"/>
                    <a:ext cx="1208490" cy="666446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6" name="AutoShape 2">
                <a:extLst>
                  <a:ext uri="{FF2B5EF4-FFF2-40B4-BE49-F238E27FC236}">
                    <a16:creationId xmlns:a16="http://schemas.microsoft.com/office/drawing/2014/main" id="{370F4037-5373-48B7-B563-52F3C281D52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54208" y="2482603"/>
                <a:ext cx="0" cy="2261156"/>
              </a:xfrm>
              <a:prstGeom prst="straightConnector1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AutoShape 3">
                <a:extLst>
                  <a:ext uri="{FF2B5EF4-FFF2-40B4-BE49-F238E27FC236}">
                    <a16:creationId xmlns:a16="http://schemas.microsoft.com/office/drawing/2014/main" id="{BC3D9A45-27EC-4BC5-B60A-10A52B5EBB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6954208" y="4756453"/>
                <a:ext cx="2621618" cy="0"/>
              </a:xfrm>
              <a:prstGeom prst="straightConnector1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AutoShape 5">
                <a:extLst>
                  <a:ext uri="{FF2B5EF4-FFF2-40B4-BE49-F238E27FC236}">
                    <a16:creationId xmlns:a16="http://schemas.microsoft.com/office/drawing/2014/main" id="{CE793C2D-C02C-4BCF-A390-7C9C6852916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7424713" y="2732520"/>
                <a:ext cx="1994009" cy="1118677"/>
              </a:xfrm>
              <a:prstGeom prst="straightConnector1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AutoShape 6">
                <a:extLst>
                  <a:ext uri="{FF2B5EF4-FFF2-40B4-BE49-F238E27FC236}">
                    <a16:creationId xmlns:a16="http://schemas.microsoft.com/office/drawing/2014/main" id="{E1707195-33C3-485C-A083-F0984D28BC6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6954208" y="3851197"/>
                <a:ext cx="470505" cy="273719"/>
              </a:xfrm>
              <a:prstGeom prst="straightConnector1">
                <a:avLst/>
              </a:prstGeom>
              <a:noFill/>
              <a:ln w="22225">
                <a:solidFill>
                  <a:srgbClr val="FFFF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" name="Text Box 11">
                    <a:extLst>
                      <a:ext uri="{FF2B5EF4-FFF2-40B4-BE49-F238E27FC236}">
                        <a16:creationId xmlns:a16="http://schemas.microsoft.com/office/drawing/2014/main" id="{231104EE-79B7-4DDB-A421-0DD911D32B4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50082" y="4124916"/>
                    <a:ext cx="1039302" cy="5474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} </a:t>
                    </a:r>
                    <a14:m>
                      <m:oMath xmlns:m="http://schemas.openxmlformats.org/officeDocument/2006/math"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𝑙𝑖𝑛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oMath>
                    </a14:m>
                    <a:endParaRPr lang="en-GB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21" name="Text Box 11">
                    <a:extLst>
                      <a:ext uri="{FF2B5EF4-FFF2-40B4-BE49-F238E27FC236}">
                        <a16:creationId xmlns:a16="http://schemas.microsoft.com/office/drawing/2014/main" id="{231104EE-79B7-4DDB-A421-0DD911D32B4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050082" y="4124916"/>
                    <a:ext cx="1039302" cy="54743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7602" t="-3333" b="-4444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Text Box 12">
                    <a:extLst>
                      <a:ext uri="{FF2B5EF4-FFF2-40B4-BE49-F238E27FC236}">
                        <a16:creationId xmlns:a16="http://schemas.microsoft.com/office/drawing/2014/main" id="{2AF7DD29-81FD-4A62-870C-613E1695417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231985" y="3387066"/>
                    <a:ext cx="2081020" cy="536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𝑆𝑙𝑜𝑝𝑒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</m:d>
                        </m:oMath>
                      </m:oMathPara>
                    </a14:m>
                    <a:endParaRPr lang="en-GB" sz="14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7" name="Text Box 12">
                    <a:extLst>
                      <a:ext uri="{FF2B5EF4-FFF2-40B4-BE49-F238E27FC236}">
                        <a16:creationId xmlns:a16="http://schemas.microsoft.com/office/drawing/2014/main" id="{2AF7DD29-81FD-4A62-870C-613E1695417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231985" y="3387066"/>
                    <a:ext cx="2081020" cy="53633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75215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5812A5-DC28-4DFA-9997-83A466B196F1}"/>
              </a:ext>
            </a:extLst>
          </p:cNvPr>
          <p:cNvSpPr txBox="1"/>
          <p:nvPr/>
        </p:nvSpPr>
        <p:spPr>
          <a:xfrm>
            <a:off x="914400" y="773723"/>
            <a:ext cx="100724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Procedure</a:t>
            </a:r>
          </a:p>
          <a:p>
            <a:pPr marL="514350" indent="-514350">
              <a:buAutoNum type="arabicPeriod"/>
            </a:pPr>
            <a:r>
              <a:rPr lang="en-GB" sz="2800" dirty="0"/>
              <a:t>Mix a 50ml of 0.06M NaOH and 50ml of 0.05M ethyl acetate; and start the watch stop</a:t>
            </a:r>
          </a:p>
          <a:p>
            <a:pPr marL="514350" indent="-514350">
              <a:buAutoNum type="arabicPeriod"/>
            </a:pPr>
            <a:r>
              <a:rPr lang="en-GB" sz="2800" dirty="0"/>
              <a:t>After 5min take apportion of 10ml from the reaction mixture by a pipette and transfer to a 25ml conical flask and then added 10ml of 0.03M HCl and 10ml of </a:t>
            </a:r>
            <a:r>
              <a:rPr lang="en-GB" sz="2800" dirty="0" err="1"/>
              <a:t>D.water</a:t>
            </a:r>
            <a:r>
              <a:rPr lang="en-GB" sz="2800" dirty="0"/>
              <a:t> and a drop of </a:t>
            </a:r>
            <a:r>
              <a:rPr lang="en-GB" sz="2800" dirty="0" err="1"/>
              <a:t>Ph.Ph</a:t>
            </a:r>
            <a:r>
              <a:rPr lang="en-GB" sz="2800" dirty="0"/>
              <a:t>. Indicator</a:t>
            </a:r>
          </a:p>
          <a:p>
            <a:pPr marL="514350" indent="-514350">
              <a:buAutoNum type="arabicPeriod"/>
            </a:pPr>
            <a:r>
              <a:rPr lang="en-GB" sz="2800" dirty="0"/>
              <a:t>Titrate the taken portion against  0.03M NaOH and record the required volume of NaOH to neutralize the mixture </a:t>
            </a:r>
          </a:p>
          <a:p>
            <a:pPr marL="514350" indent="-514350">
              <a:buAutoNum type="arabicPeriod"/>
            </a:pPr>
            <a:r>
              <a:rPr lang="en-GB" sz="2800" dirty="0"/>
              <a:t>Make a results table as in next page</a:t>
            </a:r>
          </a:p>
          <a:p>
            <a:pPr marL="514350" indent="-514350"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8801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4A1BB7-2A41-408D-8175-4BA22FAF2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564884"/>
              </p:ext>
            </p:extLst>
          </p:nvPr>
        </p:nvGraphicFramePr>
        <p:xfrm>
          <a:off x="1786595" y="703387"/>
          <a:ext cx="8975190" cy="363248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74056">
                  <a:extLst>
                    <a:ext uri="{9D8B030D-6E8A-4147-A177-3AD203B41FA5}">
                      <a16:colId xmlns:a16="http://schemas.microsoft.com/office/drawing/2014/main" val="3899023832"/>
                    </a:ext>
                  </a:extLst>
                </a:gridCol>
                <a:gridCol w="1234362">
                  <a:extLst>
                    <a:ext uri="{9D8B030D-6E8A-4147-A177-3AD203B41FA5}">
                      <a16:colId xmlns:a16="http://schemas.microsoft.com/office/drawing/2014/main" val="3140785987"/>
                    </a:ext>
                  </a:extLst>
                </a:gridCol>
                <a:gridCol w="1213533">
                  <a:extLst>
                    <a:ext uri="{9D8B030D-6E8A-4147-A177-3AD203B41FA5}">
                      <a16:colId xmlns:a16="http://schemas.microsoft.com/office/drawing/2014/main" val="388733412"/>
                    </a:ext>
                  </a:extLst>
                </a:gridCol>
                <a:gridCol w="1213533">
                  <a:extLst>
                    <a:ext uri="{9D8B030D-6E8A-4147-A177-3AD203B41FA5}">
                      <a16:colId xmlns:a16="http://schemas.microsoft.com/office/drawing/2014/main" val="900731943"/>
                    </a:ext>
                  </a:extLst>
                </a:gridCol>
                <a:gridCol w="1211745">
                  <a:extLst>
                    <a:ext uri="{9D8B030D-6E8A-4147-A177-3AD203B41FA5}">
                      <a16:colId xmlns:a16="http://schemas.microsoft.com/office/drawing/2014/main" val="9430495"/>
                    </a:ext>
                  </a:extLst>
                </a:gridCol>
                <a:gridCol w="1211745">
                  <a:extLst>
                    <a:ext uri="{9D8B030D-6E8A-4147-A177-3AD203B41FA5}">
                      <a16:colId xmlns:a16="http://schemas.microsoft.com/office/drawing/2014/main" val="3201797673"/>
                    </a:ext>
                  </a:extLst>
                </a:gridCol>
                <a:gridCol w="1216216">
                  <a:extLst>
                    <a:ext uri="{9D8B030D-6E8A-4147-A177-3AD203B41FA5}">
                      <a16:colId xmlns:a16="http://schemas.microsoft.com/office/drawing/2014/main" val="3373871843"/>
                    </a:ext>
                  </a:extLst>
                </a:gridCol>
              </a:tblGrid>
              <a:tr h="6330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Lin(a-x)/(b-x)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(a-x)/(b-x)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(b-x)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(a-x)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Time (min)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3750096"/>
                  </a:ext>
                </a:extLst>
              </a:tr>
              <a:tr h="5998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25-X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30-X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Vx3x10</a:t>
                      </a:r>
                      <a:r>
                        <a:rPr lang="en-US" sz="1600" baseline="30000">
                          <a:effectLst/>
                        </a:rPr>
                        <a:t>-5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33169"/>
                  </a:ext>
                </a:extLst>
              </a:tr>
              <a:tr h="5998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5728664"/>
                  </a:ext>
                </a:extLst>
              </a:tr>
              <a:tr h="5998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4183826"/>
                  </a:ext>
                </a:extLst>
              </a:tr>
              <a:tr h="5998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270625"/>
                  </a:ext>
                </a:extLst>
              </a:tr>
              <a:tr h="5998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4477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953C72-2969-486C-8667-91BF1BCB4176}"/>
              </a:ext>
            </a:extLst>
          </p:cNvPr>
          <p:cNvSpPr txBox="1"/>
          <p:nvPr/>
        </p:nvSpPr>
        <p:spPr>
          <a:xfrm>
            <a:off x="1406769" y="4811151"/>
            <a:ext cx="9228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 = the volume required each titration process to reach the equivalent point</a:t>
            </a:r>
          </a:p>
          <a:p>
            <a:r>
              <a:rPr lang="en-GB" dirty="0"/>
              <a:t>X=V*3*10</a:t>
            </a:r>
            <a:r>
              <a:rPr lang="en-GB" baseline="30000" dirty="0"/>
              <a:t>-5</a:t>
            </a:r>
            <a:r>
              <a:rPr lang="en-GB" dirty="0"/>
              <a:t> </a:t>
            </a:r>
          </a:p>
          <a:p>
            <a:r>
              <a:rPr lang="en-GB" dirty="0"/>
              <a:t>a=30</a:t>
            </a:r>
          </a:p>
          <a:p>
            <a:r>
              <a:rPr lang="en-GB" dirty="0"/>
              <a:t>b=25</a:t>
            </a:r>
          </a:p>
        </p:txBody>
      </p:sp>
    </p:spTree>
    <p:extLst>
      <p:ext uri="{BB962C8B-B14F-4D97-AF65-F5344CB8AC3E}">
        <p14:creationId xmlns:p14="http://schemas.microsoft.com/office/powerpoint/2010/main" val="2663274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43</TotalTime>
  <Words>421</Words>
  <Application>Microsoft Office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Tw Cen MT</vt:lpstr>
      <vt:lpstr>Circuit</vt:lpstr>
      <vt:lpstr>KINETICS OF A SECOND-ORDER REACTION Part TWO</vt:lpstr>
      <vt:lpstr>introduction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KINETICS OF A SECOND-ORDER REACTION Part TWO</dc:title>
  <dc:creator>Muaathe</dc:creator>
  <cp:lastModifiedBy>Muaathe</cp:lastModifiedBy>
  <cp:revision>19</cp:revision>
  <dcterms:created xsi:type="dcterms:W3CDTF">2019-11-17T15:50:12Z</dcterms:created>
  <dcterms:modified xsi:type="dcterms:W3CDTF">2019-11-17T16:34:00Z</dcterms:modified>
</cp:coreProperties>
</file>